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11"/>
  </p:notesMasterIdLst>
  <p:sldIdLst>
    <p:sldId id="344" r:id="rId2"/>
    <p:sldId id="309" r:id="rId3"/>
    <p:sldId id="263" r:id="rId4"/>
    <p:sldId id="345" r:id="rId5"/>
    <p:sldId id="346" r:id="rId6"/>
    <p:sldId id="347" r:id="rId7"/>
    <p:sldId id="348" r:id="rId8"/>
    <p:sldId id="350" r:id="rId9"/>
    <p:sldId id="28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2344"/>
  </p:normalViewPr>
  <p:slideViewPr>
    <p:cSldViewPr snapToGrid="0" snapToObjects="1">
      <p:cViewPr varScale="1">
        <p:scale>
          <a:sx n="120" d="100"/>
          <a:sy n="120" d="100"/>
        </p:scale>
        <p:origin x="8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1/31/19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 xmlns:a16="http://schemas.microsoft.com/office/drawing/2014/main"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 xmlns:a16="http://schemas.microsoft.com/office/drawing/2014/main"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 xmlns:a16="http://schemas.microsoft.com/office/drawing/2014/main"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 xmlns:a16="http://schemas.microsoft.com/office/drawing/2014/main"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 xmlns:a16="http://schemas.microsoft.com/office/drawing/2014/main"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 xmlns:a16="http://schemas.microsoft.com/office/drawing/2014/main"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 xmlns:a16="http://schemas.microsoft.com/office/drawing/2014/main"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 xmlns:a16="http://schemas.microsoft.com/office/drawing/2014/main"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5543" y="1844825"/>
            <a:ext cx="10744200" cy="1470025"/>
          </a:xfrm>
        </p:spPr>
        <p:txBody>
          <a:bodyPr>
            <a:normAutofit fontScale="90000"/>
          </a:bodyPr>
          <a:lstStyle/>
          <a:p>
            <a:r>
              <a:rPr lang="en-US" dirty="0"/>
              <a:t>Scenario </a:t>
            </a:r>
            <a:r>
              <a:rPr lang="en-US" dirty="0" smtClean="0"/>
              <a:t>Work 9: </a:t>
            </a:r>
            <a:r>
              <a:rPr lang="en-US" dirty="0"/>
              <a:t>Handing over the coordination of Shelter and CVA programming </a:t>
            </a: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200" dirty="0"/>
              <a:t>Scenario Work 9: Handing over the coordination of Shelter and CVA programming</a:t>
            </a:r>
            <a:endParaRPr lang="en-US" sz="3100"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smtClean="0"/>
              <a:t>Learning Objectives </a:t>
            </a:r>
            <a:r>
              <a:rPr lang="mr-IN" dirty="0" smtClean="0"/>
              <a:t>–</a:t>
            </a:r>
            <a:r>
              <a:rPr lang="en-US" dirty="0" smtClean="0"/>
              <a:t> Participants will be able to:</a:t>
            </a:r>
          </a:p>
          <a:p>
            <a:pPr marL="0" indent="0">
              <a:buNone/>
            </a:pPr>
            <a:r>
              <a:rPr lang="en-US" dirty="0"/>
              <a:t>• State how to identify and engage different actors for continued Shelter and CVA coordination tasks</a:t>
            </a:r>
          </a:p>
          <a:p>
            <a:pPr marL="0" indent="0">
              <a:buNone/>
            </a:pPr>
            <a:r>
              <a:rPr lang="en-US" dirty="0"/>
              <a:t>• State how to hand over Shelter and CVA coordination to permanent 'preparedness' clusters</a:t>
            </a:r>
          </a:p>
          <a:p>
            <a:pPr marL="0" indent="0">
              <a:buNone/>
            </a:pPr>
            <a:r>
              <a:rPr lang="en-US" dirty="0"/>
              <a:t>• State how to coordinate to support the sustainability of lessons learned</a:t>
            </a:r>
            <a:endParaRPr lang="en-US" dirty="0" smtClean="0"/>
          </a:p>
        </p:txBody>
      </p:sp>
    </p:spTree>
    <p:extLst>
      <p:ext uri="{BB962C8B-B14F-4D97-AF65-F5344CB8AC3E}">
        <p14:creationId xmlns:p14="http://schemas.microsoft.com/office/powerpoint/2010/main" val="1117901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9: Handing over the coordination of Shelter and CVA programming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3</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smtClean="0"/>
              <a:t>Topic 1 (</a:t>
            </a:r>
            <a:r>
              <a:rPr lang="en-US" i="1" dirty="0" smtClean="0"/>
              <a:t>XX</a:t>
            </a:r>
            <a:r>
              <a:rPr lang="en-US" dirty="0" smtClean="0"/>
              <a:t> minutes): </a:t>
            </a:r>
            <a:r>
              <a:rPr lang="en-US" dirty="0" err="1"/>
              <a:t>ToR</a:t>
            </a:r>
            <a:r>
              <a:rPr lang="en-US" dirty="0"/>
              <a:t> for establishment of permanent 'preparedness' Shelter cluster </a:t>
            </a:r>
            <a:endParaRPr lang="en-US" dirty="0" smtClean="0"/>
          </a:p>
        </p:txBody>
      </p:sp>
    </p:spTree>
    <p:extLst>
      <p:ext uri="{BB962C8B-B14F-4D97-AF65-F5344CB8AC3E}">
        <p14:creationId xmlns:p14="http://schemas.microsoft.com/office/powerpoint/2010/main" val="1524948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9: Handing over the coordination of Shelter and CVA programming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
        <p:nvSpPr>
          <p:cNvPr id="5" name="Content Placeholder 2"/>
          <p:cNvSpPr>
            <a:spLocks noGrp="1"/>
          </p:cNvSpPr>
          <p:nvPr>
            <p:ph idx="1"/>
          </p:nvPr>
        </p:nvSpPr>
        <p:spPr>
          <a:xfrm>
            <a:off x="609600" y="1600201"/>
            <a:ext cx="10972800" cy="4525963"/>
          </a:xfrm>
        </p:spPr>
        <p:txBody>
          <a:bodyPr>
            <a:normAutofit fontScale="92500" lnSpcReduction="20000"/>
          </a:bodyPr>
          <a:lstStyle/>
          <a:p>
            <a:pPr marL="0" indent="0">
              <a:buNone/>
            </a:pPr>
            <a:r>
              <a:rPr lang="en-US" dirty="0" smtClean="0"/>
              <a:t>Group work, Tasks:</a:t>
            </a:r>
          </a:p>
          <a:p>
            <a:r>
              <a:rPr lang="de-DE" dirty="0" err="1" smtClean="0"/>
              <a:t>For</a:t>
            </a:r>
            <a:r>
              <a:rPr lang="de-DE" dirty="0" smtClean="0"/>
              <a:t> </a:t>
            </a:r>
            <a:r>
              <a:rPr lang="de-DE" dirty="0" err="1" smtClean="0"/>
              <a:t>each</a:t>
            </a:r>
            <a:r>
              <a:rPr lang="de-DE" dirty="0" smtClean="0"/>
              <a:t> </a:t>
            </a:r>
            <a:r>
              <a:rPr lang="de-DE" dirty="0" err="1" smtClean="0"/>
              <a:t>task</a:t>
            </a:r>
            <a:r>
              <a:rPr lang="de-DE" dirty="0" smtClean="0"/>
              <a:t>, </a:t>
            </a:r>
            <a:r>
              <a:rPr lang="de-DE" dirty="0" err="1" smtClean="0"/>
              <a:t>work</a:t>
            </a:r>
            <a:r>
              <a:rPr lang="de-DE" dirty="0" smtClean="0"/>
              <a:t> </a:t>
            </a:r>
            <a:r>
              <a:rPr lang="de-DE" dirty="0" err="1" smtClean="0"/>
              <a:t>together</a:t>
            </a:r>
            <a:r>
              <a:rPr lang="de-DE" dirty="0" smtClean="0"/>
              <a:t> </a:t>
            </a:r>
            <a:r>
              <a:rPr lang="mr-IN" dirty="0" smtClean="0"/>
              <a:t>–</a:t>
            </a:r>
            <a:r>
              <a:rPr lang="de-DE" dirty="0" smtClean="0"/>
              <a:t> </a:t>
            </a:r>
            <a:r>
              <a:rPr lang="de-DE" dirty="0" err="1" smtClean="0"/>
              <a:t>use</a:t>
            </a:r>
            <a:r>
              <a:rPr lang="de-DE" dirty="0" smtClean="0"/>
              <a:t> </a:t>
            </a:r>
            <a:r>
              <a:rPr lang="de-DE" dirty="0" err="1" smtClean="0"/>
              <a:t>flip</a:t>
            </a:r>
            <a:r>
              <a:rPr lang="de-DE" dirty="0" smtClean="0"/>
              <a:t>-chart </a:t>
            </a:r>
            <a:r>
              <a:rPr lang="de-DE" dirty="0" err="1" smtClean="0"/>
              <a:t>paper</a:t>
            </a:r>
            <a:r>
              <a:rPr lang="de-DE" dirty="0" smtClean="0"/>
              <a:t>, </a:t>
            </a:r>
            <a:r>
              <a:rPr lang="de-DE" dirty="0" err="1" smtClean="0"/>
              <a:t>markers</a:t>
            </a:r>
            <a:r>
              <a:rPr lang="de-DE" dirty="0" smtClean="0"/>
              <a:t>, post-</a:t>
            </a:r>
            <a:r>
              <a:rPr lang="de-DE" dirty="0" err="1" smtClean="0"/>
              <a:t>it</a:t>
            </a:r>
            <a:r>
              <a:rPr lang="de-DE" dirty="0" smtClean="0"/>
              <a:t> </a:t>
            </a:r>
            <a:r>
              <a:rPr lang="de-DE" dirty="0" err="1" smtClean="0"/>
              <a:t>notes</a:t>
            </a:r>
            <a:r>
              <a:rPr lang="de-DE" dirty="0" smtClean="0"/>
              <a:t>, </a:t>
            </a:r>
            <a:r>
              <a:rPr lang="de-DE" dirty="0" err="1" smtClean="0"/>
              <a:t>etc</a:t>
            </a:r>
            <a:endParaRPr lang="de-DE" dirty="0" smtClean="0"/>
          </a:p>
          <a:p>
            <a:r>
              <a:rPr lang="de-DE" sz="3200" dirty="0" smtClean="0"/>
              <a:t>At </a:t>
            </a:r>
            <a:r>
              <a:rPr lang="de-DE" sz="3200" dirty="0" err="1" smtClean="0"/>
              <a:t>the</a:t>
            </a:r>
            <a:r>
              <a:rPr lang="de-DE" sz="3200" dirty="0" smtClean="0"/>
              <a:t> end </a:t>
            </a:r>
            <a:r>
              <a:rPr lang="de-DE" sz="3200" dirty="0" err="1" smtClean="0"/>
              <a:t>of</a:t>
            </a:r>
            <a:r>
              <a:rPr lang="de-DE" sz="3200" dirty="0" smtClean="0"/>
              <a:t> </a:t>
            </a:r>
            <a:r>
              <a:rPr lang="de-DE" sz="3200" dirty="0" err="1" smtClean="0"/>
              <a:t>each</a:t>
            </a:r>
            <a:r>
              <a:rPr lang="de-DE" sz="3200" dirty="0" smtClean="0"/>
              <a:t> </a:t>
            </a:r>
            <a:r>
              <a:rPr lang="de-DE" sz="3200" dirty="0" err="1" smtClean="0"/>
              <a:t>task</a:t>
            </a:r>
            <a:r>
              <a:rPr lang="de-DE" sz="3200" dirty="0" smtClean="0"/>
              <a:t>, </a:t>
            </a:r>
            <a:r>
              <a:rPr lang="de-DE" sz="3200" dirty="0" err="1" smtClean="0"/>
              <a:t>each</a:t>
            </a:r>
            <a:r>
              <a:rPr lang="de-DE" sz="3200" dirty="0" smtClean="0"/>
              <a:t> </a:t>
            </a:r>
            <a:r>
              <a:rPr lang="de-DE" sz="3200" dirty="0" err="1" smtClean="0"/>
              <a:t>group</a:t>
            </a:r>
            <a:r>
              <a:rPr lang="de-DE" sz="3200" dirty="0" smtClean="0"/>
              <a:t> will </a:t>
            </a:r>
            <a:r>
              <a:rPr lang="de-DE" sz="3200" dirty="0" err="1" smtClean="0"/>
              <a:t>be</a:t>
            </a:r>
            <a:r>
              <a:rPr lang="de-DE" sz="3200" dirty="0" smtClean="0"/>
              <a:t> </a:t>
            </a:r>
            <a:r>
              <a:rPr lang="de-DE" sz="3200" dirty="0" err="1" smtClean="0"/>
              <a:t>asked</a:t>
            </a:r>
            <a:r>
              <a:rPr lang="de-DE" sz="3200" dirty="0" smtClean="0"/>
              <a:t> </a:t>
            </a:r>
            <a:r>
              <a:rPr lang="de-DE" sz="3200" dirty="0" err="1" smtClean="0"/>
              <a:t>to</a:t>
            </a:r>
            <a:r>
              <a:rPr lang="de-DE" sz="3200" dirty="0" smtClean="0"/>
              <a:t> </a:t>
            </a:r>
            <a:r>
              <a:rPr lang="de-DE" sz="3200" dirty="0" err="1" smtClean="0"/>
              <a:t>make</a:t>
            </a:r>
            <a:r>
              <a:rPr lang="de-DE" sz="3200" dirty="0" smtClean="0"/>
              <a:t> a 5-minute </a:t>
            </a:r>
            <a:r>
              <a:rPr lang="de-DE" sz="3200" dirty="0" err="1" smtClean="0"/>
              <a:t>presentation</a:t>
            </a:r>
            <a:r>
              <a:rPr lang="de-DE" sz="3200" dirty="0" smtClean="0"/>
              <a:t> in </a:t>
            </a:r>
            <a:r>
              <a:rPr lang="de-DE" sz="3200" dirty="0" err="1" smtClean="0"/>
              <a:t>plenary</a:t>
            </a:r>
            <a:endParaRPr lang="de-DE" sz="3200" dirty="0" smtClean="0"/>
          </a:p>
          <a:p>
            <a:r>
              <a:rPr lang="de-DE" dirty="0" err="1" smtClean="0"/>
              <a:t>Be</a:t>
            </a:r>
            <a:r>
              <a:rPr lang="de-DE" dirty="0" smtClean="0"/>
              <a:t> </a:t>
            </a:r>
            <a:r>
              <a:rPr lang="de-DE" dirty="0" err="1" smtClean="0"/>
              <a:t>specific</a:t>
            </a:r>
            <a:r>
              <a:rPr lang="de-DE" dirty="0" smtClean="0"/>
              <a:t> </a:t>
            </a:r>
            <a:r>
              <a:rPr lang="de-DE" dirty="0" err="1" smtClean="0"/>
              <a:t>to</a:t>
            </a:r>
            <a:r>
              <a:rPr lang="de-DE" dirty="0" smtClean="0"/>
              <a:t> </a:t>
            </a:r>
            <a:r>
              <a:rPr lang="de-DE" dirty="0" err="1" smtClean="0"/>
              <a:t>the</a:t>
            </a:r>
            <a:r>
              <a:rPr lang="de-DE" dirty="0" smtClean="0"/>
              <a:t> </a:t>
            </a:r>
            <a:r>
              <a:rPr lang="de-DE" dirty="0" err="1" smtClean="0"/>
              <a:t>local</a:t>
            </a:r>
            <a:r>
              <a:rPr lang="de-DE" dirty="0" smtClean="0"/>
              <a:t> </a:t>
            </a:r>
            <a:r>
              <a:rPr lang="de-DE" dirty="0" err="1" smtClean="0"/>
              <a:t>context</a:t>
            </a:r>
            <a:r>
              <a:rPr lang="de-DE" dirty="0" smtClean="0"/>
              <a:t> in </a:t>
            </a:r>
            <a:r>
              <a:rPr lang="de-DE" dirty="0" err="1" smtClean="0"/>
              <a:t>the</a:t>
            </a:r>
            <a:r>
              <a:rPr lang="de-DE" dirty="0" smtClean="0"/>
              <a:t> </a:t>
            </a:r>
            <a:r>
              <a:rPr lang="de-DE" dirty="0" err="1" smtClean="0"/>
              <a:t>scenario</a:t>
            </a:r>
            <a:r>
              <a:rPr lang="de-DE" dirty="0" smtClean="0"/>
              <a:t> </a:t>
            </a:r>
            <a:r>
              <a:rPr lang="mr-IN" dirty="0" smtClean="0"/>
              <a:t>–</a:t>
            </a:r>
            <a:r>
              <a:rPr lang="de-DE" dirty="0" smtClean="0"/>
              <a:t> but also </a:t>
            </a:r>
            <a:r>
              <a:rPr lang="de-DE" dirty="0" err="1" smtClean="0"/>
              <a:t>draw</a:t>
            </a:r>
            <a:r>
              <a:rPr lang="de-DE" dirty="0" smtClean="0"/>
              <a:t> on </a:t>
            </a:r>
            <a:r>
              <a:rPr lang="de-DE" dirty="0" err="1" smtClean="0"/>
              <a:t>your</a:t>
            </a:r>
            <a:r>
              <a:rPr lang="de-DE" dirty="0" smtClean="0"/>
              <a:t> </a:t>
            </a:r>
            <a:r>
              <a:rPr lang="de-DE" dirty="0" err="1" smtClean="0"/>
              <a:t>own</a:t>
            </a:r>
            <a:r>
              <a:rPr lang="de-DE" dirty="0" smtClean="0"/>
              <a:t> </a:t>
            </a:r>
            <a:r>
              <a:rPr lang="de-DE" dirty="0" err="1" smtClean="0"/>
              <a:t>experiences</a:t>
            </a:r>
            <a:r>
              <a:rPr lang="de-DE" dirty="0" smtClean="0"/>
              <a:t> in </a:t>
            </a:r>
            <a:r>
              <a:rPr lang="de-DE" dirty="0" err="1" smtClean="0"/>
              <a:t>other</a:t>
            </a:r>
            <a:r>
              <a:rPr lang="de-DE" dirty="0" smtClean="0"/>
              <a:t> (real) countries</a:t>
            </a:r>
          </a:p>
          <a:p>
            <a:r>
              <a:rPr lang="de-DE" sz="3200" dirty="0" err="1" smtClean="0"/>
              <a:t>Remember</a:t>
            </a:r>
            <a:r>
              <a:rPr lang="de-DE" sz="3200" dirty="0" smtClean="0"/>
              <a:t> </a:t>
            </a:r>
            <a:r>
              <a:rPr lang="de-DE" sz="3200" dirty="0" err="1" smtClean="0"/>
              <a:t>to</a:t>
            </a:r>
            <a:r>
              <a:rPr lang="de-DE" sz="3200" dirty="0" smtClean="0"/>
              <a:t> </a:t>
            </a:r>
            <a:r>
              <a:rPr lang="de-DE" sz="3200" dirty="0" err="1" smtClean="0"/>
              <a:t>refer</a:t>
            </a:r>
            <a:r>
              <a:rPr lang="de-DE" sz="3200" dirty="0" smtClean="0"/>
              <a:t> </a:t>
            </a:r>
            <a:r>
              <a:rPr lang="de-DE" sz="3200" dirty="0" err="1" smtClean="0"/>
              <a:t>always</a:t>
            </a:r>
            <a:r>
              <a:rPr lang="de-DE" sz="3200" dirty="0" smtClean="0"/>
              <a:t> </a:t>
            </a:r>
            <a:r>
              <a:rPr lang="de-DE" sz="3200" dirty="0" err="1" smtClean="0"/>
              <a:t>to</a:t>
            </a:r>
            <a:r>
              <a:rPr lang="de-DE" sz="3200" dirty="0" smtClean="0"/>
              <a:t> problem-</a:t>
            </a:r>
            <a:r>
              <a:rPr lang="de-DE" sz="3200" dirty="0" err="1" smtClean="0"/>
              <a:t>solving</a:t>
            </a:r>
            <a:r>
              <a:rPr lang="de-DE" sz="3200" dirty="0" smtClean="0"/>
              <a:t> </a:t>
            </a:r>
            <a:r>
              <a:rPr lang="de-DE" dirty="0" err="1" smtClean="0"/>
              <a:t>for</a:t>
            </a:r>
            <a:r>
              <a:rPr lang="de-DE" dirty="0" smtClean="0"/>
              <a:t> </a:t>
            </a:r>
            <a:r>
              <a:rPr lang="de-DE" dirty="0" err="1" smtClean="0"/>
              <a:t>coordination</a:t>
            </a:r>
            <a:r>
              <a:rPr lang="de-DE" dirty="0" smtClean="0"/>
              <a:t> </a:t>
            </a:r>
            <a:r>
              <a:rPr lang="de-DE" dirty="0" err="1" smtClean="0"/>
              <a:t>challenges</a:t>
            </a:r>
            <a:r>
              <a:rPr lang="de-DE" dirty="0" smtClean="0"/>
              <a:t> </a:t>
            </a:r>
            <a:r>
              <a:rPr lang="mr-IN" dirty="0" smtClean="0"/>
              <a:t>–</a:t>
            </a:r>
            <a:r>
              <a:rPr lang="de-DE" dirty="0" smtClean="0"/>
              <a:t> </a:t>
            </a:r>
            <a:r>
              <a:rPr lang="de-DE" dirty="0" err="1" smtClean="0"/>
              <a:t>the</a:t>
            </a:r>
            <a:r>
              <a:rPr lang="de-DE" dirty="0" smtClean="0"/>
              <a:t> </a:t>
            </a:r>
            <a:r>
              <a:rPr lang="de-DE" dirty="0" err="1" smtClean="0"/>
              <a:t>scenario</a:t>
            </a:r>
            <a:r>
              <a:rPr lang="de-DE" dirty="0" smtClean="0"/>
              <a:t> </a:t>
            </a:r>
            <a:r>
              <a:rPr lang="de-DE" dirty="0" err="1" smtClean="0"/>
              <a:t>perspective</a:t>
            </a:r>
            <a:r>
              <a:rPr lang="de-DE" dirty="0" smtClean="0"/>
              <a:t> </a:t>
            </a:r>
            <a:r>
              <a:rPr lang="de-DE" dirty="0" err="1" smtClean="0"/>
              <a:t>is</a:t>
            </a:r>
            <a:r>
              <a:rPr lang="de-DE" dirty="0" smtClean="0"/>
              <a:t> </a:t>
            </a:r>
            <a:r>
              <a:rPr lang="de-DE" dirty="0" err="1" smtClean="0"/>
              <a:t>always</a:t>
            </a:r>
            <a:r>
              <a:rPr lang="de-DE" dirty="0" smtClean="0"/>
              <a:t> </a:t>
            </a:r>
            <a:r>
              <a:rPr lang="de-DE" dirty="0" err="1" smtClean="0"/>
              <a:t>that</a:t>
            </a:r>
            <a:r>
              <a:rPr lang="de-DE" dirty="0" smtClean="0"/>
              <a:t> </a:t>
            </a:r>
            <a:r>
              <a:rPr lang="de-DE" dirty="0" err="1" smtClean="0"/>
              <a:t>of</a:t>
            </a:r>
            <a:r>
              <a:rPr lang="de-DE" dirty="0" smtClean="0"/>
              <a:t> </a:t>
            </a:r>
            <a:r>
              <a:rPr lang="de-DE" dirty="0" err="1" smtClean="0"/>
              <a:t>the</a:t>
            </a:r>
            <a:r>
              <a:rPr lang="de-DE" dirty="0" smtClean="0"/>
              <a:t> national </a:t>
            </a:r>
            <a:r>
              <a:rPr lang="de-DE" dirty="0" err="1" smtClean="0"/>
              <a:t>Shelter</a:t>
            </a:r>
            <a:r>
              <a:rPr lang="de-DE" dirty="0" smtClean="0"/>
              <a:t> Cluster </a:t>
            </a:r>
            <a:r>
              <a:rPr lang="de-DE" dirty="0" err="1" smtClean="0"/>
              <a:t>team</a:t>
            </a:r>
            <a:r>
              <a:rPr lang="de-DE" dirty="0" smtClean="0"/>
              <a:t>, not </a:t>
            </a:r>
            <a:r>
              <a:rPr lang="de-DE" dirty="0" err="1" smtClean="0"/>
              <a:t>of</a:t>
            </a:r>
            <a:r>
              <a:rPr lang="de-DE" dirty="0" smtClean="0"/>
              <a:t> an individual programme-</a:t>
            </a:r>
            <a:r>
              <a:rPr lang="de-DE" dirty="0" err="1" smtClean="0"/>
              <a:t>implementing</a:t>
            </a:r>
            <a:r>
              <a:rPr lang="de-DE" dirty="0" smtClean="0"/>
              <a:t> </a:t>
            </a:r>
            <a:r>
              <a:rPr lang="de-DE" dirty="0" err="1" smtClean="0"/>
              <a:t>organisation</a:t>
            </a:r>
            <a:endParaRPr lang="en-US" sz="3200" dirty="0" smtClean="0"/>
          </a:p>
          <a:p>
            <a:endParaRPr lang="en-US" dirty="0" smtClean="0"/>
          </a:p>
        </p:txBody>
      </p:sp>
    </p:spTree>
    <p:extLst>
      <p:ext uri="{BB962C8B-B14F-4D97-AF65-F5344CB8AC3E}">
        <p14:creationId xmlns:p14="http://schemas.microsoft.com/office/powerpoint/2010/main" val="189437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9: Handing over the coordination of Shelter and CVA programming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
        <p:nvSpPr>
          <p:cNvPr id="6" name="Content Placeholder 2"/>
          <p:cNvSpPr>
            <a:spLocks noGrp="1"/>
          </p:cNvSpPr>
          <p:nvPr>
            <p:ph idx="1"/>
          </p:nvPr>
        </p:nvSpPr>
        <p:spPr>
          <a:xfrm>
            <a:off x="609600" y="1600201"/>
            <a:ext cx="10972800" cy="4525963"/>
          </a:xfrm>
        </p:spPr>
        <p:txBody>
          <a:bodyPr>
            <a:normAutofit fontScale="92500" lnSpcReduction="10000"/>
          </a:bodyPr>
          <a:lstStyle/>
          <a:p>
            <a:pPr marL="0" indent="0">
              <a:buNone/>
            </a:pPr>
            <a:r>
              <a:rPr lang="en-US" dirty="0" smtClean="0"/>
              <a:t>Group work, update:</a:t>
            </a:r>
          </a:p>
          <a:p>
            <a:r>
              <a:rPr lang="en-US" dirty="0" smtClean="0"/>
              <a:t>It is now nine months after the floods. The national government has expressed its gratitude to the Shelter Cluster for all its support to the people of </a:t>
            </a:r>
            <a:r>
              <a:rPr lang="en-US" dirty="0" err="1" smtClean="0"/>
              <a:t>Sendonia</a:t>
            </a:r>
            <a:r>
              <a:rPr lang="en-US" dirty="0" smtClean="0"/>
              <a:t>. The government has stated that it has been so impressed with the capacities of Shelter Cluster, that it now wants to set up a </a:t>
            </a:r>
            <a:r>
              <a:rPr lang="en-US" dirty="0" err="1" smtClean="0"/>
              <a:t>perment</a:t>
            </a:r>
            <a:r>
              <a:rPr lang="en-US" dirty="0" smtClean="0"/>
              <a:t>, ‘preparedness’ version of the Shelter Cluster, in good time for next year’s rainy season. At the same time though, they have made it clear that they view the work of the current ‘emergency’ Shelter Cluster to be nearing completion</a:t>
            </a:r>
            <a:endParaRPr lang="en-US" dirty="0" smtClean="0"/>
          </a:p>
        </p:txBody>
      </p:sp>
    </p:spTree>
    <p:extLst>
      <p:ext uri="{BB962C8B-B14F-4D97-AF65-F5344CB8AC3E}">
        <p14:creationId xmlns:p14="http://schemas.microsoft.com/office/powerpoint/2010/main" val="127707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9: Handing over the coordination of Shelter and CVA programming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
        <p:nvSpPr>
          <p:cNvPr id="6" name="Content Placeholder 2"/>
          <p:cNvSpPr>
            <a:spLocks noGrp="1"/>
          </p:cNvSpPr>
          <p:nvPr>
            <p:ph idx="1"/>
          </p:nvPr>
        </p:nvSpPr>
        <p:spPr>
          <a:xfrm>
            <a:off x="609600" y="1600201"/>
            <a:ext cx="10972800" cy="4525963"/>
          </a:xfrm>
        </p:spPr>
        <p:txBody>
          <a:bodyPr>
            <a:normAutofit fontScale="85000" lnSpcReduction="10000"/>
          </a:bodyPr>
          <a:lstStyle/>
          <a:p>
            <a:pPr marL="0" indent="0">
              <a:buNone/>
            </a:pPr>
            <a:r>
              <a:rPr lang="en-US" sz="2400" dirty="0"/>
              <a:t>Group </a:t>
            </a:r>
            <a:r>
              <a:rPr lang="en-US" sz="2400" dirty="0" smtClean="0"/>
              <a:t>work:</a:t>
            </a:r>
          </a:p>
          <a:p>
            <a:r>
              <a:rPr lang="en-US" sz="2400" dirty="0" smtClean="0"/>
              <a:t>The national government has said that it would like to consult the Shelter Cluster team, on the proposed </a:t>
            </a:r>
            <a:r>
              <a:rPr lang="en-US" sz="2400" dirty="0" err="1" smtClean="0"/>
              <a:t>ToR</a:t>
            </a:r>
            <a:r>
              <a:rPr lang="en-US" sz="2400" dirty="0" smtClean="0"/>
              <a:t> for the permanent ‘preparedness’ version of the Cluster. But so far, they have only provided the following points for the </a:t>
            </a:r>
            <a:r>
              <a:rPr lang="en-US" sz="2400" dirty="0" err="1" smtClean="0"/>
              <a:t>ToR</a:t>
            </a:r>
            <a:r>
              <a:rPr lang="en-US" sz="2400" dirty="0" smtClean="0"/>
              <a:t>:</a:t>
            </a:r>
          </a:p>
          <a:p>
            <a:pPr lvl="1"/>
            <a:r>
              <a:rPr lang="en-US" sz="2400" dirty="0" smtClean="0"/>
              <a:t>The Cluster has responsibility for developing technical standards and guidance for future emergency shelter responses</a:t>
            </a:r>
          </a:p>
          <a:p>
            <a:pPr lvl="1"/>
            <a:r>
              <a:rPr lang="en-US" sz="2400" dirty="0" smtClean="0"/>
              <a:t>The Cluster has responsibility for planning strategic locations for forward stockpiling or warehousing of emergency shelter kits, according to the technical standards which it develops</a:t>
            </a:r>
          </a:p>
          <a:p>
            <a:pPr lvl="1"/>
            <a:r>
              <a:rPr lang="en-US" sz="2400" dirty="0" smtClean="0"/>
              <a:t>The Cluster will set up a technical working group with the National Association of Trades to develop a booklet of model house designs, to be used by all families whose homes are destroyed in future floods</a:t>
            </a:r>
          </a:p>
          <a:p>
            <a:pPr lvl="1"/>
            <a:r>
              <a:rPr lang="en-US" sz="2400" dirty="0" smtClean="0"/>
              <a:t>The Cluster will be chaired by the Ministry of Urban Planning</a:t>
            </a:r>
          </a:p>
          <a:p>
            <a:r>
              <a:rPr lang="en-US" sz="2600" dirty="0" smtClean="0"/>
              <a:t>In the upcoming meeting with the national government representatives, what should the Shelter Cluster suggest?</a:t>
            </a:r>
            <a:endParaRPr lang="en-US" sz="2600" dirty="0"/>
          </a:p>
        </p:txBody>
      </p:sp>
    </p:spTree>
    <p:extLst>
      <p:ext uri="{BB962C8B-B14F-4D97-AF65-F5344CB8AC3E}">
        <p14:creationId xmlns:p14="http://schemas.microsoft.com/office/powerpoint/2010/main" val="52376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9: Handing over the coordination of Shelter and CVA programming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7</a:t>
            </a:fld>
            <a:endParaRPr lang="en-GB"/>
          </a:p>
        </p:txBody>
      </p:sp>
      <p:sp>
        <p:nvSpPr>
          <p:cNvPr id="6" name="Content Placeholder 2"/>
          <p:cNvSpPr>
            <a:spLocks noGrp="1"/>
          </p:cNvSpPr>
          <p:nvPr>
            <p:ph idx="1"/>
          </p:nvPr>
        </p:nvSpPr>
        <p:spPr>
          <a:xfrm>
            <a:off x="609600" y="1600201"/>
            <a:ext cx="10972800" cy="4525963"/>
          </a:xfrm>
        </p:spPr>
        <p:txBody>
          <a:bodyPr>
            <a:normAutofit fontScale="92500" lnSpcReduction="20000"/>
          </a:bodyPr>
          <a:lstStyle/>
          <a:p>
            <a:pPr marL="0" indent="0">
              <a:buNone/>
            </a:pPr>
            <a:r>
              <a:rPr lang="en-US" dirty="0" smtClean="0"/>
              <a:t>Group work, cont.:</a:t>
            </a:r>
          </a:p>
          <a:p>
            <a:r>
              <a:rPr lang="en-US" dirty="0" smtClean="0"/>
              <a:t>Although there will also be a new ‘preparedness’ WASH Cluster, many of the other Clusters and WGs are being phased out, including the CWG. </a:t>
            </a:r>
          </a:p>
          <a:p>
            <a:r>
              <a:rPr lang="en-US" dirty="0" smtClean="0"/>
              <a:t>You have scheduled a last meeting with the chair of the CWG, and this will take place one day before the meeting with the national government to plan the establishment of the preparedness Shelter Cluster.</a:t>
            </a:r>
          </a:p>
          <a:p>
            <a:r>
              <a:rPr lang="en-US" dirty="0" smtClean="0"/>
              <a:t>What can you suggest to her, as ways in which you can try and ensure that the good work which both coordination forums have done together, is continued here in </a:t>
            </a:r>
            <a:r>
              <a:rPr lang="en-US" dirty="0" err="1" smtClean="0"/>
              <a:t>Sendonia</a:t>
            </a:r>
            <a:r>
              <a:rPr lang="en-US" smtClean="0"/>
              <a:t>? </a:t>
            </a:r>
            <a:endParaRPr lang="en-US" dirty="0" smtClean="0"/>
          </a:p>
        </p:txBody>
      </p:sp>
    </p:spTree>
    <p:extLst>
      <p:ext uri="{BB962C8B-B14F-4D97-AF65-F5344CB8AC3E}">
        <p14:creationId xmlns:p14="http://schemas.microsoft.com/office/powerpoint/2010/main" val="320432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Scenario Work 9: Handing over the coordination of Shelter and CVA programming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4" name="Slide Number Placeholder 3"/>
          <p:cNvSpPr>
            <a:spLocks noGrp="1"/>
          </p:cNvSpPr>
          <p:nvPr>
            <p:ph type="sldNum" sz="quarter" idx="12"/>
          </p:nvPr>
        </p:nvSpPr>
        <p:spPr/>
        <p:txBody>
          <a:bodyPr/>
          <a:lstStyle/>
          <a:p>
            <a:fld id="{1327C452-0D12-48F3-BB65-BBA3E6350F2C}" type="slidenum">
              <a:rPr lang="en-GB" smtClean="0"/>
              <a:t>8</a:t>
            </a:fld>
            <a:endParaRPr lang="en-GB"/>
          </a:p>
        </p:txBody>
      </p:sp>
      <p:sp>
        <p:nvSpPr>
          <p:cNvPr id="6" name="Content Placeholder 2"/>
          <p:cNvSpPr>
            <a:spLocks noGrp="1"/>
          </p:cNvSpPr>
          <p:nvPr>
            <p:ph idx="1"/>
          </p:nvPr>
        </p:nvSpPr>
        <p:spPr>
          <a:xfrm>
            <a:off x="609600" y="1600201"/>
            <a:ext cx="10972800" cy="4525963"/>
          </a:xfrm>
        </p:spPr>
        <p:txBody>
          <a:bodyPr>
            <a:normAutofit/>
          </a:bodyPr>
          <a:lstStyle/>
          <a:p>
            <a:pPr marL="0" indent="0">
              <a:buNone/>
            </a:pPr>
            <a:r>
              <a:rPr lang="en-US" dirty="0" smtClean="0"/>
              <a:t>Group work, cont.:</a:t>
            </a:r>
          </a:p>
          <a:p>
            <a:r>
              <a:rPr lang="en-US" dirty="0" smtClean="0"/>
              <a:t>Lastly, what three key lessons learned from your time in the Shelter Cluster in </a:t>
            </a:r>
            <a:r>
              <a:rPr lang="en-US" dirty="0" err="1" smtClean="0"/>
              <a:t>Sendonia</a:t>
            </a:r>
            <a:r>
              <a:rPr lang="en-US" dirty="0" smtClean="0"/>
              <a:t>, would you like to leave for any possible Shelter Cluster coordination team responding to a future emergency here?</a:t>
            </a:r>
            <a:endParaRPr lang="en-US" dirty="0" smtClean="0"/>
          </a:p>
        </p:txBody>
      </p:sp>
    </p:spTree>
    <p:extLst>
      <p:ext uri="{BB962C8B-B14F-4D97-AF65-F5344CB8AC3E}">
        <p14:creationId xmlns:p14="http://schemas.microsoft.com/office/powerpoint/2010/main" val="225649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smtClean="0"/>
              <a:t>Any questions?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9</a:t>
            </a:fld>
            <a:endParaRPr lang="en-GB"/>
          </a:p>
        </p:txBody>
      </p:sp>
    </p:spTree>
    <p:extLst>
      <p:ext uri="{BB962C8B-B14F-4D97-AF65-F5344CB8AC3E}">
        <p14:creationId xmlns:p14="http://schemas.microsoft.com/office/powerpoint/2010/main" val="857105444"/>
      </p:ext>
    </p:extLst>
  </p:cSld>
  <p:clrMapOvr>
    <a:masterClrMapping/>
  </p:clrMapOvr>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11000</TotalTime>
  <Words>684</Words>
  <Application>Microsoft Macintosh PowerPoint</Application>
  <PresentationFormat>Widescreen</PresentationFormat>
  <Paragraphs>42</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Calibri</vt:lpstr>
      <vt:lpstr>Gill Sans Infant MT</vt:lpstr>
      <vt:lpstr>Mangal</vt:lpstr>
      <vt:lpstr>Times New Roman</vt:lpstr>
      <vt:lpstr>Verdana</vt:lpstr>
      <vt:lpstr>Wingdings</vt:lpstr>
      <vt:lpstr>Arial</vt:lpstr>
      <vt:lpstr>1_4. Shelter Cluster PowerPoint Template (2007 and later)</vt:lpstr>
      <vt:lpstr>Scenario Work 9: Handing over the coordination of Shelter and CVA programming   </vt:lpstr>
      <vt:lpstr>Scenario Work 9: Handing over the coordination of Shelter and CVA programming</vt:lpstr>
      <vt:lpstr>Scenario Work 9: Handing over the coordination of Shelter and CVA programming  </vt:lpstr>
      <vt:lpstr>Scenario Work 9: Handing over the coordination of Shelter and CVA programming  </vt:lpstr>
      <vt:lpstr>Scenario Work 9: Handing over the coordination of Shelter and CVA programming  </vt:lpstr>
      <vt:lpstr>Scenario Work 9: Handing over the coordination of Shelter and CVA programming  </vt:lpstr>
      <vt:lpstr>Scenario Work 9: Handing over the coordination of Shelter and CVA programming  </vt:lpstr>
      <vt:lpstr>Scenario Work 9: Handing over the coordination of Shelter and CVA programming  </vt:lpstr>
      <vt:lpstr>Any questions?</vt:lpstr>
    </vt:vector>
  </TitlesOfParts>
  <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james kennedy</cp:lastModifiedBy>
  <cp:revision>339</cp:revision>
  <dcterms:created xsi:type="dcterms:W3CDTF">2019-01-07T15:35:56Z</dcterms:created>
  <dcterms:modified xsi:type="dcterms:W3CDTF">2019-01-31T23:12:10Z</dcterms:modified>
</cp:coreProperties>
</file>